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5"/>
  </p:notesMasterIdLst>
  <p:handoutMasterIdLst>
    <p:handoutMasterId r:id="rId26"/>
  </p:handoutMasterIdLst>
  <p:sldIdLst>
    <p:sldId id="271" r:id="rId3"/>
    <p:sldId id="262" r:id="rId4"/>
    <p:sldId id="312" r:id="rId5"/>
    <p:sldId id="266" r:id="rId6"/>
    <p:sldId id="1724" r:id="rId7"/>
    <p:sldId id="1726" r:id="rId8"/>
    <p:sldId id="1727" r:id="rId9"/>
    <p:sldId id="1739" r:id="rId10"/>
    <p:sldId id="1729" r:id="rId11"/>
    <p:sldId id="1728" r:id="rId12"/>
    <p:sldId id="280" r:id="rId13"/>
    <p:sldId id="1735" r:id="rId14"/>
    <p:sldId id="1736" r:id="rId15"/>
    <p:sldId id="1737" r:id="rId16"/>
    <p:sldId id="1738" r:id="rId17"/>
    <p:sldId id="1730" r:id="rId18"/>
    <p:sldId id="279" r:id="rId19"/>
    <p:sldId id="1731" r:id="rId20"/>
    <p:sldId id="1732" r:id="rId21"/>
    <p:sldId id="1733" r:id="rId22"/>
    <p:sldId id="1734" r:id="rId23"/>
    <p:sldId id="275"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85" autoAdjust="0"/>
    <p:restoredTop sz="94289" autoAdjust="0"/>
  </p:normalViewPr>
  <p:slideViewPr>
    <p:cSldViewPr snapToGrid="0" showGuides="1">
      <p:cViewPr varScale="1">
        <p:scale>
          <a:sx n="24" d="100"/>
          <a:sy n="24" d="100"/>
        </p:scale>
        <p:origin x="264" y="48"/>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2022-1-25</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cstate="screen">
            <a:duotone>
              <a:prstClr val="black"/>
              <a:schemeClr val="accent1">
                <a:tint val="45000"/>
                <a:satMod val="400000"/>
              </a:schemeClr>
            </a:duotone>
            <a:alphaModFix amt="5000"/>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cstate="screen">
            <a:duotone>
              <a:prstClr val="black"/>
              <a:schemeClr val="accent1">
                <a:tint val="45000"/>
                <a:satMod val="400000"/>
              </a:schemeClr>
            </a:duotone>
            <a:alphaModFix amt="20000"/>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cstate="screen">
            <a:duotone>
              <a:prstClr val="black"/>
              <a:schemeClr val="accent1">
                <a:tint val="45000"/>
                <a:satMod val="400000"/>
              </a:schemeClr>
            </a:duotone>
            <a:alphaModFix amt="20000"/>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cstate="screen">
            <a:alphaModFix amt="20000"/>
            <a:duotone>
              <a:schemeClr val="accent4">
                <a:shade val="45000"/>
                <a:satMod val="135000"/>
              </a:schemeClr>
              <a:prstClr val="white"/>
            </a:duotone>
            <a:extLst>
              <a:ext uri="{28A0092B-C50C-407E-A947-70E740481C1C}">
                <a14:useLocalDpi xmlns:a14="http://schemas.microsoft.com/office/drawing/2010/main"/>
              </a:ext>
            </a:extLst>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cstate="screen">
            <a:duotone>
              <a:prstClr val="black"/>
              <a:schemeClr val="accent1">
                <a:tint val="45000"/>
                <a:satMod val="400000"/>
              </a:schemeClr>
            </a:duotone>
            <a:alphaModFix amt="20000"/>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cstate="screen">
            <a:duotone>
              <a:prstClr val="black"/>
              <a:schemeClr val="accent1">
                <a:tint val="45000"/>
                <a:satMod val="400000"/>
              </a:schemeClr>
            </a:duotone>
            <a:alphaModFix amt="5000"/>
            <a:extLst>
              <a:ext uri="{28A0092B-C50C-407E-A947-70E740481C1C}">
                <a14:useLocalDpi xmlns:a14="http://schemas.microsoft.com/office/drawing/2010/main"/>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cstate="screen">
              <a:alphaModFix amt="35000"/>
              <a:extLst>
                <a:ext uri="{28A0092B-C50C-407E-A947-70E740481C1C}">
                  <a14:useLocalDpi xmlns:a14="http://schemas.microsoft.com/office/drawing/2010/main"/>
                </a:ext>
              </a:extLst>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cstate="screen">
            <a:duotone>
              <a:prstClr val="black"/>
              <a:schemeClr val="accent1">
                <a:tint val="45000"/>
                <a:satMod val="400000"/>
              </a:schemeClr>
            </a:duotone>
            <a:alphaModFix amt="10000"/>
            <a:extLst>
              <a:ext uri="{28A0092B-C50C-407E-A947-70E740481C1C}">
                <a14:useLocalDpi xmlns:a14="http://schemas.microsoft.com/office/drawing/2010/main"/>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cstate="screen">
                  <a:duotone>
                    <a:schemeClr val="bg2">
                      <a:shade val="45000"/>
                      <a:satMod val="135000"/>
                    </a:schemeClr>
                    <a:prstClr val="white"/>
                  </a:duotone>
                  <a:alphaModFix amt="25000"/>
                  <a:extLst>
                    <a:ext uri="{28A0092B-C50C-407E-A947-70E740481C1C}">
                      <a14:useLocalDpi xmlns:a14="http://schemas.microsoft.com/office/drawing/2010/main"/>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cstate="screen">
                <a:duotone>
                  <a:schemeClr val="bg2">
                    <a:shade val="45000"/>
                    <a:satMod val="135000"/>
                  </a:schemeClr>
                  <a:prstClr val="white"/>
                </a:duotone>
                <a:alphaModFix amt="25000"/>
                <a:extLst>
                  <a:ext uri="{28A0092B-C50C-407E-A947-70E740481C1C}">
                    <a14:useLocalDpi xmlns:a14="http://schemas.microsoft.com/office/drawing/2010/main"/>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占位符 24" descr="图片包含 户外, 树, 建筑物, 天空&#10;&#10;自动生成的说明">
            <a:extLst>
              <a:ext uri="{FF2B5EF4-FFF2-40B4-BE49-F238E27FC236}">
                <a16:creationId xmlns:a16="http://schemas.microsoft.com/office/drawing/2014/main" id="{BECBC4CC-7E3C-4AC8-BBB1-182A5774E3FA}"/>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0" y="749300"/>
            <a:ext cx="12203394" cy="3191932"/>
          </a:xfrm>
        </p:spPr>
      </p:pic>
      <p:sp>
        <p:nvSpPr>
          <p:cNvPr id="8" name="标题 7">
            <a:extLst>
              <a:ext uri="{FF2B5EF4-FFF2-40B4-BE49-F238E27FC236}">
                <a16:creationId xmlns:a16="http://schemas.microsoft.com/office/drawing/2014/main" id="{36345926-2D8F-4DF5-B0AD-1BA219183AA0}"/>
              </a:ext>
            </a:extLst>
          </p:cNvPr>
          <p:cNvSpPr>
            <a:spLocks noGrp="1"/>
          </p:cNvSpPr>
          <p:nvPr>
            <p:ph type="title"/>
          </p:nvPr>
        </p:nvSpPr>
        <p:spPr>
          <a:xfrm>
            <a:off x="1160163" y="3383857"/>
            <a:ext cx="9871675" cy="1060855"/>
          </a:xfrm>
        </p:spPr>
        <p:txBody>
          <a:bodyPr/>
          <a:lstStyle/>
          <a:p>
            <a:r>
              <a:rPr lang="en-US" altLang="zh-CN" dirty="0"/>
              <a:t>OS Project</a:t>
            </a:r>
            <a:endParaRPr lang="zh-CN" altLang="en-US" dirty="0"/>
          </a:p>
        </p:txBody>
      </p:sp>
      <p:sp>
        <p:nvSpPr>
          <p:cNvPr id="10" name="文本占位符 9">
            <a:extLst>
              <a:ext uri="{FF2B5EF4-FFF2-40B4-BE49-F238E27FC236}">
                <a16:creationId xmlns:a16="http://schemas.microsoft.com/office/drawing/2014/main" id="{6831C20E-D005-4D4F-B7F5-359EE60B5032}"/>
              </a:ext>
            </a:extLst>
          </p:cNvPr>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3243049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Test Program</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82814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64029" y="2041054"/>
            <a:ext cx="8694263" cy="3295774"/>
          </a:xfrm>
          <a:prstGeom prst="rect">
            <a:avLst/>
          </a:prstGeom>
          <a:noFill/>
        </p:spPr>
        <p:txBody>
          <a:bodyPr wrap="square" rtlCol="0">
            <a:spAutoFit/>
          </a:bodyPr>
          <a:lstStyle/>
          <a:p>
            <a:pPr>
              <a:lnSpc>
                <a:spcPct val="130000"/>
              </a:lnSpc>
            </a:pPr>
            <a:r>
              <a:rPr lang="en-US" altLang="zh-CN" dirty="0">
                <a:latin typeface="Cascadia Code" panose="020B0609020000020004" pitchFamily="49" charset="0"/>
              </a:rPr>
              <a:t>int </a:t>
            </a:r>
            <a:r>
              <a:rPr lang="en-US" altLang="zh-CN" dirty="0" err="1">
                <a:latin typeface="Cascadia Code" panose="020B0609020000020004" pitchFamily="49" charset="0"/>
              </a:rPr>
              <a:t>sched_rr_get_interval</a:t>
            </a:r>
            <a:r>
              <a:rPr lang="en-US" altLang="zh-CN" dirty="0">
                <a:latin typeface="Cascadia Code" panose="020B0609020000020004" pitchFamily="49" charset="0"/>
              </a:rPr>
              <a:t>(</a:t>
            </a:r>
            <a:r>
              <a:rPr lang="en-US" altLang="zh-CN" dirty="0" err="1">
                <a:latin typeface="Cascadia Code" panose="020B0609020000020004" pitchFamily="49" charset="0"/>
              </a:rPr>
              <a:t>pid_t</a:t>
            </a:r>
            <a:r>
              <a:rPr lang="en-US" altLang="zh-CN" dirty="0">
                <a:latin typeface="Cascadia Code" panose="020B0609020000020004" pitchFamily="49" charset="0"/>
              </a:rPr>
              <a:t> __</a:t>
            </a:r>
            <a:r>
              <a:rPr lang="en-US" altLang="zh-CN" dirty="0" err="1">
                <a:latin typeface="Cascadia Code" panose="020B0609020000020004" pitchFamily="49" charset="0"/>
              </a:rPr>
              <a:t>pid</a:t>
            </a:r>
            <a:r>
              <a:rPr lang="en-US" altLang="zh-CN" dirty="0">
                <a:latin typeface="Cascadia Code" panose="020B0609020000020004" pitchFamily="49" charset="0"/>
              </a:rPr>
              <a:t>, struct </a:t>
            </a:r>
            <a:r>
              <a:rPr lang="en-US" altLang="zh-CN" dirty="0" err="1">
                <a:latin typeface="Cascadia Code" panose="020B0609020000020004" pitchFamily="49" charset="0"/>
              </a:rPr>
              <a:t>timespec</a:t>
            </a:r>
            <a:r>
              <a:rPr lang="en-US" altLang="zh-CN" dirty="0">
                <a:latin typeface="Cascadia Code" panose="020B0609020000020004" pitchFamily="49" charset="0"/>
              </a:rPr>
              <a:t> *__t)</a:t>
            </a:r>
          </a:p>
          <a:p>
            <a:pPr>
              <a:lnSpc>
                <a:spcPct val="130000"/>
              </a:lnSpc>
            </a:pPr>
            <a:endParaRPr lang="en-US" altLang="zh-CN" dirty="0">
              <a:latin typeface="Cascadia Code" panose="020B0609020000020004" pitchFamily="49" charset="0"/>
            </a:endParaRPr>
          </a:p>
          <a:p>
            <a:pPr>
              <a:lnSpc>
                <a:spcPct val="130000"/>
              </a:lnSpc>
            </a:pPr>
            <a:r>
              <a:rPr lang="en-US" altLang="zh-CN" dirty="0">
                <a:latin typeface="Cascadia Code" panose="020B0609020000020004" pitchFamily="49" charset="0"/>
              </a:rPr>
              <a:t>int </a:t>
            </a:r>
            <a:r>
              <a:rPr lang="en-US" altLang="zh-CN" dirty="0" err="1">
                <a:latin typeface="Cascadia Code" panose="020B0609020000020004" pitchFamily="49" charset="0"/>
              </a:rPr>
              <a:t>sched_getscheduler</a:t>
            </a:r>
            <a:r>
              <a:rPr lang="en-US" altLang="zh-CN" dirty="0">
                <a:latin typeface="Cascadia Code" panose="020B0609020000020004" pitchFamily="49" charset="0"/>
              </a:rPr>
              <a:t>(__</a:t>
            </a:r>
            <a:r>
              <a:rPr lang="en-US" altLang="zh-CN" dirty="0" err="1">
                <a:latin typeface="Cascadia Code" panose="020B0609020000020004" pitchFamily="49" charset="0"/>
              </a:rPr>
              <a:t>pid_t</a:t>
            </a:r>
            <a:r>
              <a:rPr lang="en-US" altLang="zh-CN" dirty="0">
                <a:latin typeface="Cascadia Code" panose="020B0609020000020004" pitchFamily="49" charset="0"/>
              </a:rPr>
              <a:t> __</a:t>
            </a:r>
            <a:r>
              <a:rPr lang="en-US" altLang="zh-CN" dirty="0" err="1">
                <a:latin typeface="Cascadia Code" panose="020B0609020000020004" pitchFamily="49" charset="0"/>
              </a:rPr>
              <a:t>pid</a:t>
            </a:r>
            <a:r>
              <a:rPr lang="en-US" altLang="zh-CN" dirty="0">
                <a:latin typeface="Cascadia Code" panose="020B0609020000020004" pitchFamily="49" charset="0"/>
              </a:rPr>
              <a:t>)</a:t>
            </a:r>
          </a:p>
          <a:p>
            <a:pPr>
              <a:lnSpc>
                <a:spcPct val="130000"/>
              </a:lnSpc>
            </a:pPr>
            <a:r>
              <a:rPr lang="en-US" altLang="zh-CN" dirty="0">
                <a:latin typeface="Cascadia Code" panose="020B0609020000020004" pitchFamily="49" charset="0"/>
              </a:rPr>
              <a:t>int </a:t>
            </a:r>
            <a:r>
              <a:rPr lang="en-US" altLang="zh-CN" dirty="0" err="1">
                <a:latin typeface="Cascadia Code" panose="020B0609020000020004" pitchFamily="49" charset="0"/>
              </a:rPr>
              <a:t>sched_setscheduler</a:t>
            </a:r>
            <a:r>
              <a:rPr lang="en-US" altLang="zh-CN" dirty="0">
                <a:latin typeface="Cascadia Code" panose="020B0609020000020004" pitchFamily="49" charset="0"/>
              </a:rPr>
              <a:t>(</a:t>
            </a:r>
            <a:r>
              <a:rPr lang="en-US" altLang="zh-CN" dirty="0" err="1">
                <a:latin typeface="Cascadia Code" panose="020B0609020000020004" pitchFamily="49" charset="0"/>
              </a:rPr>
              <a:t>pid_t</a:t>
            </a:r>
            <a:r>
              <a:rPr lang="en-US" altLang="zh-CN" dirty="0">
                <a:latin typeface="Cascadia Code" panose="020B0609020000020004" pitchFamily="49" charset="0"/>
              </a:rPr>
              <a:t> __</a:t>
            </a:r>
            <a:r>
              <a:rPr lang="en-US" altLang="zh-CN" dirty="0" err="1">
                <a:latin typeface="Cascadia Code" panose="020B0609020000020004" pitchFamily="49" charset="0"/>
              </a:rPr>
              <a:t>pid</a:t>
            </a:r>
            <a:r>
              <a:rPr lang="en-US" altLang="zh-CN" dirty="0">
                <a:latin typeface="Cascadia Code" panose="020B0609020000020004" pitchFamily="49" charset="0"/>
              </a:rPr>
              <a:t>, int __policy, const struct </a:t>
            </a:r>
            <a:r>
              <a:rPr lang="en-US" altLang="zh-CN" dirty="0" err="1">
                <a:latin typeface="Cascadia Code" panose="020B0609020000020004" pitchFamily="49" charset="0"/>
              </a:rPr>
              <a:t>sched_param</a:t>
            </a:r>
            <a:r>
              <a:rPr lang="en-US" altLang="zh-CN" dirty="0">
                <a:latin typeface="Cascadia Code" panose="020B0609020000020004" pitchFamily="49" charset="0"/>
              </a:rPr>
              <a:t> *__param)</a:t>
            </a:r>
          </a:p>
          <a:p>
            <a:pPr>
              <a:lnSpc>
                <a:spcPct val="130000"/>
              </a:lnSpc>
            </a:pPr>
            <a:endParaRPr lang="en-US" altLang="zh-CN" dirty="0">
              <a:latin typeface="Cascadia Code" panose="020B0609020000020004" pitchFamily="49" charset="0"/>
            </a:endParaRPr>
          </a:p>
          <a:p>
            <a:pPr>
              <a:lnSpc>
                <a:spcPct val="130000"/>
              </a:lnSpc>
            </a:pPr>
            <a:r>
              <a:rPr lang="en-US" altLang="zh-CN" dirty="0">
                <a:latin typeface="Cascadia Code" panose="020B0609020000020004" pitchFamily="49" charset="0"/>
              </a:rPr>
              <a:t>int </a:t>
            </a:r>
            <a:r>
              <a:rPr lang="en-US" altLang="zh-CN" dirty="0" err="1">
                <a:latin typeface="Cascadia Code" panose="020B0609020000020004" pitchFamily="49" charset="0"/>
              </a:rPr>
              <a:t>sched_get_priority_min</a:t>
            </a:r>
            <a:r>
              <a:rPr lang="en-US" altLang="zh-CN" dirty="0">
                <a:latin typeface="Cascadia Code" panose="020B0609020000020004" pitchFamily="49" charset="0"/>
              </a:rPr>
              <a:t>(int __algorithm)</a:t>
            </a:r>
          </a:p>
          <a:p>
            <a:pPr>
              <a:lnSpc>
                <a:spcPct val="130000"/>
              </a:lnSpc>
            </a:pPr>
            <a:r>
              <a:rPr lang="en-US" altLang="zh-CN" dirty="0">
                <a:latin typeface="Cascadia Code" panose="020B0609020000020004" pitchFamily="49" charset="0"/>
              </a:rPr>
              <a:t>int </a:t>
            </a:r>
            <a:r>
              <a:rPr lang="en-US" altLang="zh-CN" dirty="0" err="1">
                <a:latin typeface="Cascadia Code" panose="020B0609020000020004" pitchFamily="49" charset="0"/>
              </a:rPr>
              <a:t>sched_get_priority_max</a:t>
            </a:r>
            <a:r>
              <a:rPr lang="en-US" altLang="zh-CN" dirty="0">
                <a:latin typeface="Cascadia Code" panose="020B0609020000020004" pitchFamily="49" charset="0"/>
              </a:rPr>
              <a:t>(int __algorithm)</a:t>
            </a:r>
          </a:p>
          <a:p>
            <a:pPr>
              <a:lnSpc>
                <a:spcPct val="130000"/>
              </a:lnSpc>
            </a:pPr>
            <a:endParaRPr lang="en-US" altLang="zh-CN" b="1"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2657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92454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en-US" altLang="zh-CN" dirty="0"/>
              <a:t>Test Program</a:t>
            </a:r>
            <a:endParaRPr lang="zh-CN" altLang="en-US" dirty="0"/>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7" name="文本框 16">
            <a:extLst>
              <a:ext uri="{FF2B5EF4-FFF2-40B4-BE49-F238E27FC236}">
                <a16:creationId xmlns:a16="http://schemas.microsoft.com/office/drawing/2014/main" id="{305ECB87-04AD-46AA-8A75-46E73E7224F6}"/>
              </a:ext>
            </a:extLst>
          </p:cNvPr>
          <p:cNvSpPr txBox="1"/>
          <p:nvPr/>
        </p:nvSpPr>
        <p:spPr>
          <a:xfrm>
            <a:off x="1488360" y="2810497"/>
            <a:ext cx="3662118" cy="1138453"/>
          </a:xfrm>
          <a:prstGeom prst="rect">
            <a:avLst/>
          </a:prstGeom>
          <a:noFill/>
        </p:spPr>
        <p:txBody>
          <a:bodyPr wrap="square" rtlCol="0">
            <a:spAutoFit/>
          </a:bodyPr>
          <a:lstStyle/>
          <a:p>
            <a:pPr>
              <a:lnSpc>
                <a:spcPct val="130000"/>
              </a:lnSpc>
            </a:pPr>
            <a:r>
              <a:rPr lang="en-US" altLang="zh-CN" b="1" dirty="0"/>
              <a:t>Get PID by command line:</a:t>
            </a:r>
          </a:p>
          <a:p>
            <a:pPr>
              <a:lnSpc>
                <a:spcPct val="130000"/>
              </a:lnSpc>
            </a:pPr>
            <a:endParaRPr lang="en-US" altLang="zh-CN" b="1" dirty="0"/>
          </a:p>
          <a:p>
            <a:pPr>
              <a:lnSpc>
                <a:spcPct val="130000"/>
              </a:lnSpc>
            </a:pPr>
            <a:r>
              <a:rPr lang="en-US" altLang="zh-CN" b="0" dirty="0">
                <a:solidFill>
                  <a:srgbClr val="CE9178"/>
                </a:solidFill>
                <a:effectLst/>
                <a:latin typeface="Cascadia Code" panose="020B0609020000020004" pitchFamily="49" charset="0"/>
              </a:rPr>
              <a:t>	/proc/[PID]/</a:t>
            </a:r>
            <a:r>
              <a:rPr lang="en-US" altLang="zh-CN" b="0" dirty="0" err="1">
                <a:solidFill>
                  <a:srgbClr val="CE9178"/>
                </a:solidFill>
                <a:effectLst/>
                <a:latin typeface="Cascadia Code" panose="020B0609020000020004" pitchFamily="49" charset="0"/>
              </a:rPr>
              <a:t>cmdline</a:t>
            </a:r>
            <a:endParaRPr lang="en-US" altLang="zh-CN" b="0" dirty="0">
              <a:solidFill>
                <a:srgbClr val="D4D4D4"/>
              </a:solidFill>
              <a:effectLst/>
              <a:latin typeface="Cascadia Code" panose="020B0609020000020004" pitchFamily="49" charset="0"/>
            </a:endParaRPr>
          </a:p>
        </p:txBody>
      </p:sp>
      <p:sp>
        <p:nvSpPr>
          <p:cNvPr id="18" name="文本框 17">
            <a:extLst>
              <a:ext uri="{FF2B5EF4-FFF2-40B4-BE49-F238E27FC236}">
                <a16:creationId xmlns:a16="http://schemas.microsoft.com/office/drawing/2014/main" id="{A68AB87E-AE62-4D87-8EE4-8FFBC09155A7}"/>
              </a:ext>
            </a:extLst>
          </p:cNvPr>
          <p:cNvSpPr txBox="1"/>
          <p:nvPr/>
        </p:nvSpPr>
        <p:spPr>
          <a:xfrm>
            <a:off x="6864612" y="2876508"/>
            <a:ext cx="3835493" cy="1006429"/>
          </a:xfrm>
          <a:prstGeom prst="rect">
            <a:avLst/>
          </a:prstGeom>
          <a:noFill/>
        </p:spPr>
        <p:txBody>
          <a:bodyPr wrap="square" rtlCol="0">
            <a:spAutoFit/>
          </a:bodyPr>
          <a:lstStyle/>
          <a:p>
            <a:r>
              <a:rPr lang="en-US" altLang="zh-CN" b="1" dirty="0"/>
              <a:t>Get </a:t>
            </a:r>
            <a:r>
              <a:rPr lang="en-US" altLang="zh-CN" b="1" dirty="0" err="1"/>
              <a:t>cgroup</a:t>
            </a:r>
            <a:r>
              <a:rPr lang="en-US" altLang="zh-CN" b="1" dirty="0"/>
              <a:t> in user space:</a:t>
            </a:r>
          </a:p>
          <a:p>
            <a:pPr>
              <a:lnSpc>
                <a:spcPct val="130000"/>
              </a:lnSpc>
            </a:pPr>
            <a:endParaRPr lang="en-US" altLang="zh-CN" b="1" dirty="0"/>
          </a:p>
          <a:p>
            <a:r>
              <a:rPr lang="en-US" altLang="zh-CN" b="0" dirty="0">
                <a:solidFill>
                  <a:srgbClr val="CE9178"/>
                </a:solidFill>
                <a:effectLst/>
                <a:latin typeface="Cascadia Code" panose="020B0609020000020004" pitchFamily="49" charset="0"/>
              </a:rPr>
              <a:t>	/proc/[PID]/</a:t>
            </a:r>
            <a:r>
              <a:rPr lang="en-US" altLang="zh-CN" b="0" dirty="0" err="1">
                <a:solidFill>
                  <a:srgbClr val="CE9178"/>
                </a:solidFill>
                <a:effectLst/>
                <a:latin typeface="Cascadia Code" panose="020B0609020000020004" pitchFamily="49" charset="0"/>
              </a:rPr>
              <a:t>cgroup</a:t>
            </a:r>
            <a:endParaRPr lang="en-US" altLang="zh-CN" b="0" dirty="0">
              <a:solidFill>
                <a:srgbClr val="D4D4D4"/>
              </a:solidFill>
              <a:effectLst/>
              <a:latin typeface="Cascadia Code" panose="020B0609020000020004" pitchFamily="49" charset="0"/>
            </a:endParaRPr>
          </a:p>
        </p:txBody>
      </p:sp>
    </p:spTree>
    <p:extLst>
      <p:ext uri="{BB962C8B-B14F-4D97-AF65-F5344CB8AC3E}">
        <p14:creationId xmlns:p14="http://schemas.microsoft.com/office/powerpoint/2010/main" val="287525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cstate="screen">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Test Results</a:t>
            </a:r>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461665"/>
          </a:xfrm>
          <a:prstGeom prst="rect">
            <a:avLst/>
          </a:prstGeom>
          <a:noFill/>
        </p:spPr>
        <p:txBody>
          <a:bodyPr wrap="square" rtlCol="0">
            <a:spAutoFit/>
          </a:bodyPr>
          <a:lstStyle/>
          <a:p>
            <a:pPr algn="ctr"/>
            <a:r>
              <a:rPr lang="zh-CN" altLang="en-US" sz="2400" b="1" i="1" dirty="0">
                <a:solidFill>
                  <a:schemeClr val="bg2">
                    <a:alpha val="90000"/>
                  </a:schemeClr>
                </a:solidFill>
              </a:rPr>
              <a:t>测试结果</a:t>
            </a:r>
          </a:p>
        </p:txBody>
      </p:sp>
    </p:spTree>
    <p:extLst>
      <p:ext uri="{BB962C8B-B14F-4D97-AF65-F5344CB8AC3E}">
        <p14:creationId xmlns:p14="http://schemas.microsoft.com/office/powerpoint/2010/main" val="329284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Test Results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82814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2657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1026" name="Picture 2">
            <a:extLst>
              <a:ext uri="{FF2B5EF4-FFF2-40B4-BE49-F238E27FC236}">
                <a16:creationId xmlns:a16="http://schemas.microsoft.com/office/drawing/2014/main" id="{E6BFB3D6-536E-442B-B173-9561E7C52E1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87104" y="2049759"/>
            <a:ext cx="9929545" cy="3078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008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Test Results</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82814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2657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050" name="Picture 2">
            <a:extLst>
              <a:ext uri="{FF2B5EF4-FFF2-40B4-BE49-F238E27FC236}">
                <a16:creationId xmlns:a16="http://schemas.microsoft.com/office/drawing/2014/main" id="{4A4FCED8-4FF3-49A3-AC28-610FDA4BDD2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22687" y="2045554"/>
            <a:ext cx="9946625" cy="306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3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Test Result</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828149"/>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26573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3074" name="Picture 2">
            <a:extLst>
              <a:ext uri="{FF2B5EF4-FFF2-40B4-BE49-F238E27FC236}">
                <a16:creationId xmlns:a16="http://schemas.microsoft.com/office/drawing/2014/main" id="{121E5A9D-F206-4B6F-B45E-A4F2ABCBEE2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85524" y="1797448"/>
            <a:ext cx="4486275" cy="34861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DE3B257-1AA8-40DC-BEB9-44CCE2C7AFE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713576" y="2059732"/>
            <a:ext cx="5307468" cy="2738537"/>
          </a:xfrm>
          <a:prstGeom prst="rect">
            <a:avLst/>
          </a:prstGeom>
          <a:noFill/>
          <a:extLst>
            <a:ext uri="{909E8E84-426E-40DD-AFC4-6F175D3DCCD1}">
              <a14:hiddenFill xmlns:a14="http://schemas.microsoft.com/office/drawing/2010/main">
                <a:solidFill>
                  <a:srgbClr val="FFFFFF"/>
                </a:solidFill>
              </a14:hiddenFill>
            </a:ext>
          </a:extLst>
        </p:spPr>
      </p:pic>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950537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cstate="screen">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04</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Simulation</a:t>
            </a:r>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461665"/>
          </a:xfrm>
          <a:prstGeom prst="rect">
            <a:avLst/>
          </a:prstGeom>
          <a:noFill/>
        </p:spPr>
        <p:txBody>
          <a:bodyPr wrap="square" rtlCol="0">
            <a:spAutoFit/>
          </a:bodyPr>
          <a:lstStyle/>
          <a:p>
            <a:pPr algn="ctr"/>
            <a:r>
              <a:rPr lang="zh-CN" altLang="en-US" sz="2400" b="1" i="1" dirty="0">
                <a:solidFill>
                  <a:schemeClr val="bg2">
                    <a:alpha val="90000"/>
                  </a:schemeClr>
                </a:solidFill>
              </a:rPr>
              <a:t>性能模拟</a:t>
            </a:r>
          </a:p>
        </p:txBody>
      </p:sp>
    </p:spTree>
    <p:extLst>
      <p:ext uri="{BB962C8B-B14F-4D97-AF65-F5344CB8AC3E}">
        <p14:creationId xmlns:p14="http://schemas.microsoft.com/office/powerpoint/2010/main" val="1162793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Simulation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4788940" y="5676971"/>
            <a:ext cx="2768142" cy="394210"/>
          </a:xfrm>
          <a:prstGeom prst="rect">
            <a:avLst/>
          </a:prstGeom>
          <a:noFill/>
        </p:spPr>
        <p:txBody>
          <a:bodyPr wrap="square" rtlCol="0">
            <a:spAutoFit/>
          </a:bodyPr>
          <a:lstStyle/>
          <a:p>
            <a:pPr>
              <a:lnSpc>
                <a:spcPct val="120000"/>
              </a:lnSpc>
            </a:pPr>
            <a:r>
              <a:rPr lang="en-US" altLang="zh-CN" dirty="0">
                <a:solidFill>
                  <a:schemeClr val="tx1">
                    <a:lumMod val="75000"/>
                    <a:lumOff val="25000"/>
                  </a:schemeClr>
                </a:solidFill>
              </a:rPr>
              <a:t>System under low load</a:t>
            </a:r>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6C5C802A-413C-42DA-BA2B-78C165469982}"/>
              </a:ext>
            </a:extLst>
          </p:cNvPr>
          <p:cNvPicPr>
            <a:picLocks noChangeAspect="1"/>
          </p:cNvPicPr>
          <p:nvPr/>
        </p:nvPicPr>
        <p:blipFill>
          <a:blip r:embed="rId2"/>
          <a:stretch>
            <a:fillRect/>
          </a:stretch>
        </p:blipFill>
        <p:spPr>
          <a:xfrm>
            <a:off x="905691" y="732971"/>
            <a:ext cx="9887999" cy="4944000"/>
          </a:xfrm>
          <a:prstGeom prst="rect">
            <a:avLst/>
          </a:prstGeom>
        </p:spPr>
      </p:pic>
    </p:spTree>
    <p:extLst>
      <p:ext uri="{BB962C8B-B14F-4D97-AF65-F5344CB8AC3E}">
        <p14:creationId xmlns:p14="http://schemas.microsoft.com/office/powerpoint/2010/main" val="1023559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Simulation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4788940" y="5676971"/>
            <a:ext cx="2768142" cy="394210"/>
          </a:xfrm>
          <a:prstGeom prst="rect">
            <a:avLst/>
          </a:prstGeom>
          <a:noFill/>
        </p:spPr>
        <p:txBody>
          <a:bodyPr wrap="square" rtlCol="0">
            <a:spAutoFit/>
          </a:bodyPr>
          <a:lstStyle/>
          <a:p>
            <a:pPr>
              <a:lnSpc>
                <a:spcPct val="120000"/>
              </a:lnSpc>
            </a:pPr>
            <a:r>
              <a:rPr lang="en-US" altLang="zh-CN" dirty="0">
                <a:solidFill>
                  <a:schemeClr val="tx1">
                    <a:lumMod val="75000"/>
                    <a:lumOff val="25000"/>
                  </a:schemeClr>
                </a:solidFill>
              </a:rPr>
              <a:t>System under high load</a:t>
            </a:r>
            <a:endParaRPr lang="zh-CN" altLang="en-US" dirty="0">
              <a:solidFill>
                <a:schemeClr val="tx1">
                  <a:lumMod val="75000"/>
                  <a:lumOff val="25000"/>
                </a:schemeClr>
              </a:solidFill>
            </a:endParaRPr>
          </a:p>
        </p:txBody>
      </p:sp>
      <p:pic>
        <p:nvPicPr>
          <p:cNvPr id="8" name="图片 7">
            <a:extLst>
              <a:ext uri="{FF2B5EF4-FFF2-40B4-BE49-F238E27FC236}">
                <a16:creationId xmlns:a16="http://schemas.microsoft.com/office/drawing/2014/main" id="{7EC5A189-FD33-4081-AFEB-D0545CCE1A5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67815" y="748786"/>
            <a:ext cx="9856370" cy="4928185"/>
          </a:xfrm>
          <a:prstGeom prst="rect">
            <a:avLst/>
          </a:prstGeom>
        </p:spPr>
      </p:pic>
    </p:spTree>
    <p:extLst>
      <p:ext uri="{BB962C8B-B14F-4D97-AF65-F5344CB8AC3E}">
        <p14:creationId xmlns:p14="http://schemas.microsoft.com/office/powerpoint/2010/main" val="2299278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Simulation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4" name="图片 3">
            <a:extLst>
              <a:ext uri="{FF2B5EF4-FFF2-40B4-BE49-F238E27FC236}">
                <a16:creationId xmlns:a16="http://schemas.microsoft.com/office/drawing/2014/main" id="{EF19B4E4-D2DB-40F5-BF62-3DF06BBE425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4144" y="695226"/>
            <a:ext cx="10492034" cy="5467547"/>
          </a:xfrm>
          <a:prstGeom prst="rect">
            <a:avLst/>
          </a:prstGeom>
        </p:spPr>
      </p:pic>
    </p:spTree>
    <p:extLst>
      <p:ext uri="{BB962C8B-B14F-4D97-AF65-F5344CB8AC3E}">
        <p14:creationId xmlns:p14="http://schemas.microsoft.com/office/powerpoint/2010/main" val="2856838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Implementation</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Testing Program</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Test Result</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Simulation</a:t>
            </a:r>
          </a:p>
        </p:txBody>
      </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Simulation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3" name="图片 2">
            <a:extLst>
              <a:ext uri="{FF2B5EF4-FFF2-40B4-BE49-F238E27FC236}">
                <a16:creationId xmlns:a16="http://schemas.microsoft.com/office/drawing/2014/main" id="{C4507BCD-E05F-43CA-9C07-EDF4B36AF54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63571" y="718794"/>
            <a:ext cx="10478192" cy="5420412"/>
          </a:xfrm>
          <a:prstGeom prst="rect">
            <a:avLst/>
          </a:prstGeom>
        </p:spPr>
      </p:pic>
    </p:spTree>
    <p:extLst>
      <p:ext uri="{BB962C8B-B14F-4D97-AF65-F5344CB8AC3E}">
        <p14:creationId xmlns:p14="http://schemas.microsoft.com/office/powerpoint/2010/main" val="27830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Simulation</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pic>
        <p:nvPicPr>
          <p:cNvPr id="4" name="图片 3">
            <a:extLst>
              <a:ext uri="{FF2B5EF4-FFF2-40B4-BE49-F238E27FC236}">
                <a16:creationId xmlns:a16="http://schemas.microsoft.com/office/drawing/2014/main" id="{1473E5B1-6827-41E8-9166-D80181E658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8412" y="704265"/>
            <a:ext cx="10662859" cy="5449469"/>
          </a:xfrm>
          <a:prstGeom prst="rect">
            <a:avLst/>
          </a:prstGeom>
        </p:spPr>
      </p:pic>
    </p:spTree>
    <p:extLst>
      <p:ext uri="{BB962C8B-B14F-4D97-AF65-F5344CB8AC3E}">
        <p14:creationId xmlns:p14="http://schemas.microsoft.com/office/powerpoint/2010/main" val="3815383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41958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cstate="screen">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01</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Implementation</a:t>
            </a:r>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461665"/>
          </a:xfrm>
          <a:prstGeom prst="rect">
            <a:avLst/>
          </a:prstGeom>
          <a:noFill/>
        </p:spPr>
        <p:txBody>
          <a:bodyPr wrap="square" rtlCol="0">
            <a:spAutoFit/>
          </a:bodyPr>
          <a:lstStyle/>
          <a:p>
            <a:pPr algn="ctr"/>
            <a:r>
              <a:rPr lang="zh-CN" altLang="en-US" sz="2400" b="1" i="1" dirty="0">
                <a:solidFill>
                  <a:schemeClr val="bg2">
                    <a:alpha val="90000"/>
                  </a:schemeClr>
                </a:solidFill>
              </a:rPr>
              <a:t>实现</a:t>
            </a:r>
          </a:p>
        </p:txBody>
      </p:sp>
    </p:spTree>
    <p:extLst>
      <p:ext uri="{BB962C8B-B14F-4D97-AF65-F5344CB8AC3E}">
        <p14:creationId xmlns:p14="http://schemas.microsoft.com/office/powerpoint/2010/main" val="1361514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wrr.c</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1881254"/>
            <a:ext cx="8694263" cy="3403239"/>
          </a:xfrm>
          <a:prstGeom prst="rect">
            <a:avLst/>
          </a:prstGeom>
          <a:noFill/>
        </p:spPr>
        <p:txBody>
          <a:bodyPr wrap="square" rtlCol="0">
            <a:spAutoFit/>
          </a:bodyPr>
          <a:lstStyle/>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enqueue_task_wrr</a:t>
            </a:r>
            <a:endParaRPr lang="en-US" altLang="zh-CN" sz="2400" b="1"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Add a task to ready queue of WRR.</a:t>
            </a:r>
          </a:p>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dequeue_task_wrr</a:t>
            </a:r>
            <a:endParaRPr lang="en-US" altLang="zh-CN" sz="2400" b="1"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Remove a task from ready queue of WRR.</a:t>
            </a:r>
          </a:p>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requeue_task_wrr</a:t>
            </a:r>
            <a:endParaRPr lang="en-US" altLang="zh-CN" sz="2400" b="1"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Put task to the head or the tail of the ready queue without the overhead of dequeue followed by enqueue.</a:t>
            </a:r>
            <a:endParaRPr lang="en-US" altLang="zh-CN" sz="2400" b="1"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wrr.c</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2000802"/>
            <a:ext cx="8694263" cy="3175741"/>
          </a:xfrm>
          <a:prstGeom prst="rect">
            <a:avLst/>
          </a:prstGeom>
          <a:noFill/>
        </p:spPr>
        <p:txBody>
          <a:bodyPr wrap="square" rtlCol="0">
            <a:spAutoFit/>
          </a:bodyPr>
          <a:lstStyle/>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yield_task_wrr</a:t>
            </a:r>
            <a:endParaRPr lang="en-US" altLang="zh-CN" sz="2400" b="1"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Move task to the tail of ready queue.</a:t>
            </a:r>
          </a:p>
          <a:p>
            <a:pPr>
              <a:lnSpc>
                <a:spcPct val="130000"/>
              </a:lnSpc>
            </a:pPr>
            <a:r>
              <a:rPr lang="en-US" altLang="zh-CN" sz="2400" b="1" u="sng"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pick_next_task_wrr</a:t>
            </a:r>
            <a:endParaRPr lang="en-US" altLang="zh-CN" sz="2400" b="1" u="sng"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Select the next task to run. If there is no ready task or the current round of WRR has reached the time limit, it returns a NULL pointer.</a:t>
            </a:r>
          </a:p>
          <a:p>
            <a:pPr>
              <a:lnSpc>
                <a:spcPct val="130000"/>
              </a:lnSpc>
            </a:pPr>
            <a:r>
              <a:rPr lang="en-US" altLang="zh-CN" sz="2400" b="1" u="sng"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put_prev_task_wrr</a:t>
            </a:r>
            <a:endParaRPr lang="en-US" altLang="zh-CN" sz="2400" b="1" u="sng"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b="1" dirty="0">
                <a:solidFill>
                  <a:schemeClr val="tx1">
                    <a:lumMod val="75000"/>
                    <a:lumOff val="25000"/>
                  </a:schemeClr>
                </a:solidFill>
              </a:rPr>
              <a:t>   Put the previous task back to the tail of ready queue if needed.</a:t>
            </a:r>
            <a:endParaRPr lang="en-US" altLang="zh-CN" sz="2400" b="1"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017086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err="1"/>
              <a:t>wrr.c</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1521156"/>
            <a:ext cx="8694263" cy="3643305"/>
          </a:xfrm>
          <a:prstGeom prst="rect">
            <a:avLst/>
          </a:prstGeom>
          <a:noFill/>
        </p:spPr>
        <p:txBody>
          <a:bodyPr wrap="square" rtlCol="0">
            <a:spAutoFit/>
          </a:bodyPr>
          <a:lstStyle/>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set_curr_task_wrr</a:t>
            </a:r>
            <a:endParaRPr lang="en-US" altLang="zh-CN" sz="2400" b="1"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Record the time when the task execution started.</a:t>
            </a:r>
          </a:p>
          <a:p>
            <a:pPr>
              <a:lnSpc>
                <a:spcPct val="130000"/>
              </a:lnSpc>
            </a:pPr>
            <a:r>
              <a:rPr lang="en-US" altLang="zh-CN" sz="2400" b="1"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task_tick_wrr</a:t>
            </a:r>
            <a:endParaRPr lang="en-US" altLang="zh-CN" sz="2400" b="1" dirty="0">
              <a:solidFill>
                <a:schemeClr val="tx1">
                  <a:lumMod val="75000"/>
                  <a:lumOff val="25000"/>
                </a:schemeClr>
              </a:solidFill>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This function is invoked every 1ms and will update the remaining time slice of the task. When it finds that the task time slice is exhausted, it will recalculate the time slice and mark the task as needing rescheduling.</a:t>
            </a:r>
            <a:endParaRPr lang="en-US" altLang="zh-CN" sz="2400" b="1" dirty="0">
              <a:solidFill>
                <a:schemeClr val="tx1">
                  <a:lumMod val="75000"/>
                  <a:lumOff val="25000"/>
                </a:schemeClr>
              </a:solidFill>
            </a:endParaRPr>
          </a:p>
          <a:p>
            <a:pPr>
              <a:lnSpc>
                <a:spcPct val="130000"/>
              </a:lnSpc>
            </a:pPr>
            <a:r>
              <a:rPr lang="en-US" altLang="zh-CN" sz="2400" b="1" u="sng" dirty="0" err="1">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rPr>
              <a:t>get_rr_interval_wrr</a:t>
            </a:r>
            <a:endParaRPr lang="en-US" altLang="zh-CN" sz="2400" b="1" u="sng" dirty="0">
              <a:solidFill>
                <a:schemeClr val="tx1">
                  <a:lumMod val="75000"/>
                  <a:lumOff val="25000"/>
                </a:schemeClr>
              </a:solidFill>
              <a:effectLst>
                <a:outerShdw blurRad="38100" dist="38100" dir="2700000" algn="tl">
                  <a:srgbClr val="000000">
                    <a:alpha val="43137"/>
                  </a:srgbClr>
                </a:outerShdw>
              </a:effectLst>
              <a:latin typeface="Cascadia Code" panose="020B0609020000020004" pitchFamily="49" charset="0"/>
              <a:cs typeface="Cascadia Code" panose="020B0609020000020004" pitchFamily="49" charset="0"/>
            </a:endParaRPr>
          </a:p>
          <a:p>
            <a:pPr>
              <a:lnSpc>
                <a:spcPct val="130000"/>
              </a:lnSpc>
            </a:pPr>
            <a:r>
              <a:rPr lang="en-US" altLang="zh-CN" sz="2400" b="1" dirty="0">
                <a:solidFill>
                  <a:schemeClr val="tx1">
                    <a:lumMod val="75000"/>
                    <a:lumOff val="25000"/>
                  </a:schemeClr>
                </a:solidFill>
              </a:rPr>
              <a:t>   </a:t>
            </a:r>
            <a:r>
              <a:rPr lang="en-US" altLang="zh-CN" b="1" dirty="0">
                <a:solidFill>
                  <a:schemeClr val="tx1">
                    <a:lumMod val="75000"/>
                    <a:lumOff val="25000"/>
                  </a:schemeClr>
                </a:solidFill>
              </a:rPr>
              <a:t>Calculate the time slice and weight by the group to which the task belongs.</a:t>
            </a:r>
            <a:endParaRPr lang="en-US" altLang="zh-CN" sz="2400" b="1"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738018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Other Implementation</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093375"/>
            <a:ext cx="10071620" cy="486239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0933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1401123"/>
            <a:ext cx="8694263" cy="4363502"/>
          </a:xfrm>
          <a:prstGeom prst="rect">
            <a:avLst/>
          </a:prstGeom>
          <a:noFill/>
        </p:spPr>
        <p:txBody>
          <a:bodyPr wrap="square" rtlCol="0">
            <a:spAutoFit/>
          </a:bodyPr>
          <a:lstStyle/>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arch/arm/configs/goldfish_armv7_defconfig</a:t>
            </a:r>
          </a:p>
          <a:p>
            <a:pPr>
              <a:lnSpc>
                <a:spcPct val="130000"/>
              </a:lnSpc>
            </a:pPr>
            <a:r>
              <a:rPr lang="en-US" altLang="zh-CN" sz="2400" b="1" u="sng" dirty="0" err="1">
                <a:solidFill>
                  <a:schemeClr val="tx1">
                    <a:lumMod val="75000"/>
                    <a:lumOff val="25000"/>
                  </a:schemeClr>
                </a:solidFill>
                <a:latin typeface="Cascadia Code" panose="020B0609020000020004" pitchFamily="49" charset="0"/>
                <a:cs typeface="Cascadia Code" panose="020B0609020000020004" pitchFamily="49" charset="0"/>
              </a:rPr>
              <a:t>init</a:t>
            </a:r>
            <a:r>
              <a:rPr lang="en-US" altLang="zh-CN" sz="2400" b="1" u="sng" dirty="0">
                <a:solidFill>
                  <a:schemeClr val="tx1">
                    <a:lumMod val="75000"/>
                    <a:lumOff val="25000"/>
                  </a:schemeClr>
                </a:solidFill>
                <a:latin typeface="Cascadia Code" panose="020B0609020000020004" pitchFamily="49" charset="0"/>
                <a:cs typeface="Cascadia Code" panose="020B0609020000020004" pitchFamily="49" charset="0"/>
              </a:rPr>
              <a:t>/</a:t>
            </a:r>
            <a:r>
              <a:rPr lang="en-US" altLang="zh-CN" sz="2400" b="1" u="sng" dirty="0" err="1">
                <a:solidFill>
                  <a:schemeClr val="tx1">
                    <a:lumMod val="75000"/>
                    <a:lumOff val="25000"/>
                  </a:schemeClr>
                </a:solidFill>
                <a:latin typeface="Cascadia Code" panose="020B0609020000020004" pitchFamily="49" charset="0"/>
                <a:cs typeface="Cascadia Code" panose="020B0609020000020004" pitchFamily="49" charset="0"/>
              </a:rPr>
              <a:t>Kconfig</a:t>
            </a:r>
            <a:endParaRPr lang="en-US" altLang="zh-CN" sz="2400" b="1" u="sng" dirty="0">
              <a:solidFill>
                <a:schemeClr val="tx1">
                  <a:lumMod val="75000"/>
                  <a:lumOff val="25000"/>
                </a:schemeClr>
              </a:solidFill>
              <a:latin typeface="Cascadia Code" panose="020B0609020000020004" pitchFamily="49" charset="0"/>
              <a:cs typeface="Cascadia Code" panose="020B0609020000020004" pitchFamily="49" charset="0"/>
            </a:endParaRP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include/</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linux</a:t>
            </a: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sched.h</a:t>
            </a: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 </a:t>
            </a: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include/</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linux</a:t>
            </a: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init_task.h</a:t>
            </a:r>
            <a:endPar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endParaRP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kernel/sched/</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core.c</a:t>
            </a: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 </a:t>
            </a: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kernel/sched/</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debug.c</a:t>
            </a:r>
            <a:endPar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endParaRP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kernel/sched/</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rt.c</a:t>
            </a:r>
            <a:endPar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endParaRP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kernel/sched/</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sched.h</a:t>
            </a: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 </a:t>
            </a:r>
          </a:p>
          <a:p>
            <a:pPr>
              <a:lnSpc>
                <a:spcPct val="130000"/>
              </a:lnSpc>
            </a:pPr>
            <a:r>
              <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rPr>
              <a:t>kernel/sched/</a:t>
            </a:r>
            <a:r>
              <a:rPr lang="en-US" altLang="zh-CN" sz="2400" dirty="0" err="1">
                <a:solidFill>
                  <a:schemeClr val="tx1">
                    <a:lumMod val="75000"/>
                    <a:lumOff val="25000"/>
                  </a:schemeClr>
                </a:solidFill>
                <a:latin typeface="Cascadia Code" panose="020B0609020000020004" pitchFamily="49" charset="0"/>
                <a:cs typeface="Cascadia Code" panose="020B0609020000020004" pitchFamily="49" charset="0"/>
              </a:rPr>
              <a:t>Makefile</a:t>
            </a:r>
            <a:endParaRPr lang="en-US" altLang="zh-CN" sz="2400" dirty="0">
              <a:solidFill>
                <a:schemeClr val="tx1">
                  <a:lumMod val="75000"/>
                  <a:lumOff val="25000"/>
                </a:schemeClr>
              </a:solidFill>
              <a:latin typeface="Cascadia Code" panose="020B0609020000020004" pitchFamily="49" charset="0"/>
              <a:cs typeface="Cascadia Code" panose="020B0609020000020004" pitchFamily="49" charset="0"/>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70496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dirty="0"/>
          </a:p>
        </p:txBody>
      </p:sp>
    </p:spTree>
    <p:extLst>
      <p:ext uri="{BB962C8B-B14F-4D97-AF65-F5344CB8AC3E}">
        <p14:creationId xmlns:p14="http://schemas.microsoft.com/office/powerpoint/2010/main" val="59094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Other Implementation</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093375"/>
            <a:ext cx="10071620" cy="4862390"/>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093375"/>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62821" y="5704967"/>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dirty="0"/>
          </a:p>
        </p:txBody>
      </p:sp>
      <p:pic>
        <p:nvPicPr>
          <p:cNvPr id="4" name="图片 3">
            <a:extLst>
              <a:ext uri="{FF2B5EF4-FFF2-40B4-BE49-F238E27FC236}">
                <a16:creationId xmlns:a16="http://schemas.microsoft.com/office/drawing/2014/main" id="{45D09D0A-F64E-4A5B-8783-465DFE867982}"/>
              </a:ext>
            </a:extLst>
          </p:cNvPr>
          <p:cNvPicPr>
            <a:picLocks noChangeAspect="1"/>
          </p:cNvPicPr>
          <p:nvPr/>
        </p:nvPicPr>
        <p:blipFill>
          <a:blip r:embed="rId2"/>
          <a:stretch>
            <a:fillRect/>
          </a:stretch>
        </p:blipFill>
        <p:spPr>
          <a:xfrm>
            <a:off x="1725143" y="1230244"/>
            <a:ext cx="8929884" cy="4534381"/>
          </a:xfrm>
          <a:prstGeom prst="rect">
            <a:avLst/>
          </a:prstGeom>
        </p:spPr>
      </p:pic>
    </p:spTree>
    <p:extLst>
      <p:ext uri="{BB962C8B-B14F-4D97-AF65-F5344CB8AC3E}">
        <p14:creationId xmlns:p14="http://schemas.microsoft.com/office/powerpoint/2010/main" val="1267781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天空, 户外, 树, 草&#10;&#10;描述已自动生成">
            <a:extLst>
              <a:ext uri="{FF2B5EF4-FFF2-40B4-BE49-F238E27FC236}">
                <a16:creationId xmlns:a16="http://schemas.microsoft.com/office/drawing/2014/main" id="{B8017B16-D9B2-4AD1-9F42-0104E7718899}"/>
              </a:ext>
            </a:extLst>
          </p:cNvPr>
          <p:cNvPicPr>
            <a:picLocks noChangeAspect="1"/>
          </p:cNvPicPr>
          <p:nvPr/>
        </p:nvPicPr>
        <p:blipFill rotWithShape="1">
          <a:blip r:embed="rId2" cstate="screen">
            <a:alphaModFix amt="85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9" y="-6066"/>
            <a:ext cx="1553630" cy="1569660"/>
          </a:xfrm>
          <a:prstGeom prst="rect">
            <a:avLst/>
          </a:prstGeom>
          <a:solidFill>
            <a:schemeClr val="accent1"/>
          </a:solidFill>
        </p:spPr>
        <p:txBody>
          <a:bodyPr wrap="none">
            <a:spAutoFit/>
          </a:bodyPr>
          <a:lstStyle/>
          <a:p>
            <a:pPr lvl="0" algn="ctr"/>
            <a:r>
              <a:rPr lang="en-US" altLang="zh-CN" sz="9600" b="1" dirty="0">
                <a:solidFill>
                  <a:schemeClr val="bg1"/>
                </a:solidFill>
              </a:rPr>
              <a:t>02</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4" cstate="screen">
            <a:alphaModFix amt="35000"/>
            <a:extLst>
              <a:ext uri="{28A0092B-C50C-407E-A947-70E740481C1C}">
                <a14:useLocalDpi xmlns:a14="http://schemas.microsoft.com/office/drawing/2010/main"/>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Test Program</a:t>
            </a:r>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461665"/>
          </a:xfrm>
          <a:prstGeom prst="rect">
            <a:avLst/>
          </a:prstGeom>
          <a:noFill/>
        </p:spPr>
        <p:txBody>
          <a:bodyPr wrap="square" rtlCol="0">
            <a:spAutoFit/>
          </a:bodyPr>
          <a:lstStyle/>
          <a:p>
            <a:pPr algn="ctr"/>
            <a:r>
              <a:rPr lang="zh-CN" altLang="en-US" sz="2400" b="1" i="1" dirty="0">
                <a:solidFill>
                  <a:schemeClr val="bg2">
                    <a:alpha val="90000"/>
                  </a:schemeClr>
                </a:solidFill>
              </a:rPr>
              <a:t>测试程序</a:t>
            </a:r>
          </a:p>
        </p:txBody>
      </p:sp>
    </p:spTree>
    <p:extLst>
      <p:ext uri="{BB962C8B-B14F-4D97-AF65-F5344CB8AC3E}">
        <p14:creationId xmlns:p14="http://schemas.microsoft.com/office/powerpoint/2010/main" val="519999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4081</TotalTime>
  <Words>456</Words>
  <Application>Microsoft Office PowerPoint</Application>
  <PresentationFormat>宽屏</PresentationFormat>
  <Paragraphs>79</Paragraphs>
  <Slides>22</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22</vt:i4>
      </vt:variant>
    </vt:vector>
  </HeadingPairs>
  <TitlesOfParts>
    <vt:vector size="32" baseType="lpstr">
      <vt:lpstr>等线</vt:lpstr>
      <vt:lpstr>微软雅黑</vt:lpstr>
      <vt:lpstr>Arial</vt:lpstr>
      <vt:lpstr>Calibri</vt:lpstr>
      <vt:lpstr>Cascadia Code</vt:lpstr>
      <vt:lpstr>Century Gothic</vt:lpstr>
      <vt:lpstr>Segoe UI</vt:lpstr>
      <vt:lpstr>Segoe UI Light</vt:lpstr>
      <vt:lpstr>Office 主题​​</vt:lpstr>
      <vt:lpstr>1_OfficePLUS</vt:lpstr>
      <vt:lpstr>OS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CX Mao</cp:lastModifiedBy>
  <cp:revision>131</cp:revision>
  <dcterms:created xsi:type="dcterms:W3CDTF">2019-01-23T14:14:04Z</dcterms:created>
  <dcterms:modified xsi:type="dcterms:W3CDTF">2022-01-25T06:11:04Z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